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77" r:id="rId6"/>
    <p:sldId id="280" r:id="rId7"/>
    <p:sldId id="325" r:id="rId8"/>
    <p:sldId id="327" r:id="rId9"/>
    <p:sldId id="285" r:id="rId10"/>
    <p:sldId id="326" r:id="rId11"/>
    <p:sldId id="320" r:id="rId12"/>
    <p:sldId id="321" r:id="rId13"/>
    <p:sldId id="265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C3C6"/>
    <a:srgbClr val="EA8D52"/>
    <a:srgbClr val="00AEC8"/>
    <a:srgbClr val="242167"/>
    <a:srgbClr val="F9CABD"/>
    <a:srgbClr val="5C4F9C"/>
    <a:srgbClr val="A6D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760B0C-3E83-4FC6-928A-2CAD80185276}" v="12" dt="2025-04-14T09:31:18.013"/>
    <p1510:client id="{5CCF90EB-DCD8-1768-06F9-16DFB9ADC7BD}" v="508" dt="2025-04-14T09:22:25.8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339FD3C-0FB5-412F-BC12-1AB5C2EE9D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2D15557F-CB39-4BD1-B93F-5344C42CE9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B226700C-8D32-4410-879D-88263A742D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1B1DF61D-7927-4449-A0A5-3D268537E123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7F709D5-B2C2-41A7-829A-E777259FD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9" b="23096"/>
          <a:stretch/>
        </p:blipFill>
        <p:spPr>
          <a:xfrm>
            <a:off x="6205416" y="-800098"/>
            <a:ext cx="5986587" cy="76580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1DD9CBE-D184-4EE0-AAD2-D0B2DA9A8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8" y="6148893"/>
            <a:ext cx="1914581" cy="3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51510C40-A241-4B53-9042-FF744FF88C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818"/>
            <a:ext cx="4601612" cy="1645173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2DA7C110-59F6-4B34-9A19-EEE4E7ED7E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3459484"/>
            <a:ext cx="4601612" cy="1078072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6877652C-252D-4D84-A769-90A8FAE905F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4663783"/>
            <a:ext cx="4601612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A4201FB-8AAD-4F06-A357-90C97DC6A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3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D3E8699-4F73-41E3-951E-884DCD8279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92171A7-9B7F-4AD9-AF92-29F0EF288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2479038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D176FC-6533-41AA-B95C-1B9874CAD5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3459484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2A9F8DDD-5639-4C9A-AD7B-A1348E9DD2B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4123779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345331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sivu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A024E10-85C5-4FD0-9B27-A2F9840E632E}"/>
              </a:ext>
            </a:extLst>
          </p:cNvPr>
          <p:cNvSpPr/>
          <p:nvPr userDrawn="1"/>
        </p:nvSpPr>
        <p:spPr>
          <a:xfrm>
            <a:off x="0" y="0"/>
            <a:ext cx="12192000" cy="6224587"/>
          </a:xfrm>
          <a:prstGeom prst="rect">
            <a:avLst/>
          </a:prstGeom>
          <a:solidFill>
            <a:srgbClr val="C3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B9DB1E8D-D006-4BFC-B0ED-3BCBBB5221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35" y="638521"/>
            <a:ext cx="11181577" cy="1325563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bg1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7" name="Dian numeron paikkamerkki 4">
            <a:extLst>
              <a:ext uri="{FF2B5EF4-FFF2-40B4-BE49-F238E27FC236}">
                <a16:creationId xmlns:a16="http://schemas.microsoft.com/office/drawing/2014/main" id="{FCAFE23E-93A8-4A72-A2B1-96330F4A4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2952" y="6386520"/>
            <a:ext cx="871404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00.00.00</a:t>
            </a:r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BB1301AF-B2EE-4EBF-9ABA-EEA363C82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" y="6476488"/>
            <a:ext cx="1126126" cy="185191"/>
          </a:xfrm>
          <a:prstGeom prst="rect">
            <a:avLst/>
          </a:prstGeom>
        </p:spPr>
      </p:pic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C4961C45-6154-4570-B608-6A1AC656CA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2232024"/>
            <a:ext cx="11182350" cy="3672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B7939F9D-5A04-4289-A546-4BD61AFD96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21" t="1728" r="68652" b="21367"/>
          <a:stretch/>
        </p:blipFill>
        <p:spPr>
          <a:xfrm>
            <a:off x="7528909" y="-1210983"/>
            <a:ext cx="4663092" cy="743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97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F9C8368A-F788-482A-A5B6-14C9A16CB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35" y="638521"/>
            <a:ext cx="11181577" cy="1325563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2BBA40BE-7D2C-479A-9722-1FE49FE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908" y="6203959"/>
            <a:ext cx="871404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00.00.00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A23A23-9E56-4EC1-8F80-109B8AEED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2232024"/>
            <a:ext cx="11182350" cy="36728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5262BFE-E078-4C33-848B-ACF1488889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4" y="6016416"/>
            <a:ext cx="1110633" cy="74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0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F9C8368A-F788-482A-A5B6-14C9A16CB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35" y="638521"/>
            <a:ext cx="11181577" cy="1325563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2BBA40BE-7D2C-479A-9722-1FE49FE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908" y="6203959"/>
            <a:ext cx="871404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00.00.00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D57256-FF97-43E6-86AE-5D41052AD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2" y="6268436"/>
            <a:ext cx="1870046" cy="307529"/>
          </a:xfrm>
          <a:prstGeom prst="rect">
            <a:avLst/>
          </a:prstGeom>
        </p:spPr>
      </p:pic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6CED8FD0-C85F-4AA5-AF21-510F918254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2232024"/>
            <a:ext cx="11182350" cy="36728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05191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a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>
            <a:extLst>
              <a:ext uri="{FF2B5EF4-FFF2-40B4-BE49-F238E27FC236}">
                <a16:creationId xmlns:a16="http://schemas.microsoft.com/office/drawing/2014/main" id="{F9C8368A-F788-482A-A5B6-14C9A16CB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733" y="638521"/>
            <a:ext cx="5633268" cy="1325563"/>
          </a:xfrm>
        </p:spPr>
        <p:txBody>
          <a:bodyPr/>
          <a:lstStyle>
            <a:lvl1pPr>
              <a:lnSpc>
                <a:spcPct val="100000"/>
              </a:lnSpc>
              <a:defRPr sz="3600" b="1">
                <a:solidFill>
                  <a:schemeClr val="tx2"/>
                </a:solidFill>
                <a:latin typeface="Bookman Old Style" panose="02050604050505020204" pitchFamily="18" charset="0"/>
              </a:defRPr>
            </a:lvl1pPr>
          </a:lstStyle>
          <a:p>
            <a:r>
              <a:rPr lang="fi-FI"/>
              <a:t>OTSIKKO</a:t>
            </a:r>
          </a:p>
        </p:txBody>
      </p: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2BBA40BE-7D2C-479A-9722-1FE49FE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72908" y="6203959"/>
            <a:ext cx="871404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00.00.00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9A23A23-9E56-4EC1-8F80-109B8AEED46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2232024"/>
            <a:ext cx="5634037" cy="367282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1D57256-FF97-43E6-86AE-5D41052AD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92" y="6268436"/>
            <a:ext cx="1870046" cy="307529"/>
          </a:xfrm>
          <a:prstGeom prst="rect">
            <a:avLst/>
          </a:prstGeom>
        </p:spPr>
      </p:pic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4680379C-50B1-43AF-B504-ED06B83076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4764" y="638175"/>
            <a:ext cx="5375275" cy="526667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757498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6C90EC4B-C6FC-4EC0-9552-797822B1CC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EFEF22EA-7C1D-4ECD-A286-783311A7DC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688" y="2420025"/>
            <a:ext cx="10502604" cy="1671528"/>
          </a:xfrm>
        </p:spPr>
        <p:txBody>
          <a:bodyPr anchor="t">
            <a:no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/>
              <a:t>Tähän asian dynaaminen nosto.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9851EBB-FFC4-4252-B27D-74A8DF5F5D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1" y="6474747"/>
            <a:ext cx="1136704" cy="186931"/>
          </a:xfrm>
          <a:prstGeom prst="rect">
            <a:avLst/>
          </a:prstGeom>
        </p:spPr>
      </p:pic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3C37E047-24FB-4687-882D-9BCBB78D4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2952" y="6386520"/>
            <a:ext cx="871404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00.00.00</a:t>
            </a:r>
          </a:p>
        </p:txBody>
      </p:sp>
    </p:spTree>
    <p:extLst>
      <p:ext uri="{BB962C8B-B14F-4D97-AF65-F5344CB8AC3E}">
        <p14:creationId xmlns:p14="http://schemas.microsoft.com/office/powerpoint/2010/main" val="87567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ääsiv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8648877-DD8B-45C2-801D-AEADA20FD6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469" b="23096"/>
          <a:stretch/>
        </p:blipFill>
        <p:spPr>
          <a:xfrm>
            <a:off x="6205416" y="-800098"/>
            <a:ext cx="5986587" cy="765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899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sivu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9339FD3C-0FB5-412F-BC12-1AB5C2EE9D2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547C4152-76D9-4ABD-BF8D-3D41D849C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FBB772EE-DAB8-497A-B30E-921C4C68AB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323DF997-C72F-4414-B0FC-EEDBC4A0928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271A19FA-43DC-45C3-96C6-FD25D5EA7B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37" b="23347"/>
          <a:stretch/>
        </p:blipFill>
        <p:spPr>
          <a:xfrm>
            <a:off x="6205415" y="-800099"/>
            <a:ext cx="5986585" cy="7658100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D5694B1-A2BB-4A35-B1B5-8AEABEC405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1" y="6138325"/>
            <a:ext cx="1978846" cy="32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81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0548A540-F4B3-4252-A6F0-4150D5D774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F8DD9E1-9BD6-4157-9086-0759EB981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18" y="1186537"/>
            <a:ext cx="6729291" cy="4484928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9B5F564D-0E7F-45B8-938D-676FB05A2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9" y="1673125"/>
            <a:ext cx="5350697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C49D2DC7-D792-4854-A9E5-44EF3C8A9E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09569" y="2779254"/>
            <a:ext cx="3390473" cy="839952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0F8674D1-0DEE-4801-83AE-B0D4CB7B464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9569" y="4977987"/>
            <a:ext cx="5350697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176621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7A67B8A5-B117-4F08-9745-4B54A81620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719" y="1186537"/>
            <a:ext cx="6729292" cy="4484928"/>
          </a:xfrm>
          <a:prstGeom prst="rect">
            <a:avLst/>
          </a:prstGeom>
        </p:spPr>
      </p:pic>
      <p:sp>
        <p:nvSpPr>
          <p:cNvPr id="16" name="Otsikko 1">
            <a:extLst>
              <a:ext uri="{FF2B5EF4-FFF2-40B4-BE49-F238E27FC236}">
                <a16:creationId xmlns:a16="http://schemas.microsoft.com/office/drawing/2014/main" id="{9B5F564D-0E7F-45B8-938D-676FB05A29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9" y="1673125"/>
            <a:ext cx="5350697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C49D2DC7-D792-4854-A9E5-44EF3C8A9E4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09569" y="2779254"/>
            <a:ext cx="3390473" cy="839952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0F8674D1-0DEE-4801-83AE-B0D4CB7B464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09569" y="4977987"/>
            <a:ext cx="5350697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20090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ääsiv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F82C2D5-8B22-4D72-9DE8-E13A608B3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Otsikko 1">
            <a:extLst>
              <a:ext uri="{FF2B5EF4-FFF2-40B4-BE49-F238E27FC236}">
                <a16:creationId xmlns:a16="http://schemas.microsoft.com/office/drawing/2014/main" id="{91B5B919-46AE-44F0-AC02-3859A35BDD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62FD87D-B078-48B9-9D94-05A9E254294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9" name="Sisällön paikkamerkki 2">
            <a:extLst>
              <a:ext uri="{FF2B5EF4-FFF2-40B4-BE49-F238E27FC236}">
                <a16:creationId xmlns:a16="http://schemas.microsoft.com/office/drawing/2014/main" id="{3B4A206A-A611-4D6C-AD36-EB6A6F3D93D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234427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3FEF6EA-C8CE-4B7D-B4BB-E5BBAEB118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92171A7-9B7F-4AD9-AF92-29F0EF288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D176FC-6533-41AA-B95C-1B9874CAD5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2A9F8DDD-5639-4C9A-AD7B-A1348E9DD2B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409499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ääsiv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8FC4338A-AAB7-4735-A276-1193508E5E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2D9877D-9886-4454-A577-21C5E7E9A5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F98815B0-F246-431D-BE5E-590AC6374C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7128EF8-2C6B-42E1-A84F-B89C5C84720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BAD52030-6FAD-4B53-8140-741F5E493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8" y="6148893"/>
            <a:ext cx="1914581" cy="3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AEBF6A5-DE1D-4469-B7C7-70FE2B8510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A92171A7-9B7F-4AD9-AF92-29F0EF288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D176FC-6533-41AA-B95C-1B9874CAD5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2A9F8DDD-5639-4C9A-AD7B-A1348E9DD2B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</p:spTree>
    <p:extLst>
      <p:ext uri="{BB962C8B-B14F-4D97-AF65-F5344CB8AC3E}">
        <p14:creationId xmlns:p14="http://schemas.microsoft.com/office/powerpoint/2010/main" val="296962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ääsivu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">
            <a:extLst>
              <a:ext uri="{FF2B5EF4-FFF2-40B4-BE49-F238E27FC236}">
                <a16:creationId xmlns:a16="http://schemas.microsoft.com/office/drawing/2014/main" id="{A92171A7-9B7F-4AD9-AF92-29F0EF288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5304" y="1673126"/>
            <a:ext cx="7039031" cy="839952"/>
          </a:xfrm>
        </p:spPr>
        <p:txBody>
          <a:bodyPr/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i-FI"/>
              <a:t>TÄHÄN OTSIKKO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B8D176FC-6533-41AA-B95C-1B9874CAD55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45304" y="2653573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Alaotsikko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2A9F8DDD-5639-4C9A-AD7B-A1348E9DD2BC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45304" y="3317868"/>
            <a:ext cx="7039031" cy="413777"/>
          </a:xfrm>
        </p:spPr>
        <p:txBody>
          <a:bodyPr/>
          <a:lstStyle>
            <a:lvl1pPr>
              <a:lnSpc>
                <a:spcPct val="100000"/>
              </a:lnSpc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>
              <a:lnSpc>
                <a:spcPct val="100000"/>
              </a:lnSpc>
              <a:buNone/>
              <a:defRPr sz="1600">
                <a:solidFill>
                  <a:srgbClr val="002060"/>
                </a:solidFill>
                <a:latin typeface="Sora" pitchFamily="2" charset="0"/>
                <a:cs typeface="Sora" pitchFamily="2" charset="0"/>
              </a:defRPr>
            </a:lvl2pPr>
          </a:lstStyle>
          <a:p>
            <a:r>
              <a:rPr lang="fi-FI"/>
              <a:t>00.00.0000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E293DBE-5166-4504-80A7-6A8AF2F977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2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86A5D83-B65F-412A-9AE4-10318B0DA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336CE6-A478-4398-83B9-335DE308B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E4E811-7986-4F0A-B27B-8C57A40D4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7D3E7-F392-40BE-8D72-FF339479DE8A}" type="datetimeFigureOut">
              <a:rPr lang="fi-FI" smtClean="0"/>
              <a:t>14.4.2025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E89ED78-F52B-4AFA-A020-799B14260F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3D0E14-5060-423C-8AB7-916408C97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4D98-101A-4F15-9561-C0F6ACD4881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02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9" r:id="rId4"/>
    <p:sldLayoutId id="2147483680" r:id="rId5"/>
    <p:sldLayoutId id="2147483699" r:id="rId6"/>
    <p:sldLayoutId id="2147483662" r:id="rId7"/>
    <p:sldLayoutId id="2147483701" r:id="rId8"/>
    <p:sldLayoutId id="2147483691" r:id="rId9"/>
    <p:sldLayoutId id="2147483692" r:id="rId10"/>
    <p:sldLayoutId id="2147483690" r:id="rId11"/>
    <p:sldLayoutId id="2147483666" r:id="rId12"/>
    <p:sldLayoutId id="2147483660" r:id="rId13"/>
    <p:sldLayoutId id="2147483687" r:id="rId14"/>
    <p:sldLayoutId id="2147483688" r:id="rId15"/>
    <p:sldLayoutId id="2147483693" r:id="rId16"/>
    <p:sldLayoutId id="2147483698" r:id="rId17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75EC21-94A7-4D34-AE0E-D851FEDEB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04" y="1673126"/>
            <a:ext cx="8466790" cy="83995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z="4400" dirty="0"/>
              <a:t>Sauvon kunnan ja Sauvon yrittäjien iltapala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B4C30A-88E5-40F3-B4CA-D947C2179C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45304" y="4010641"/>
            <a:ext cx="7039031" cy="117423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/>
            <a:r>
              <a:rPr lang="fi-FI" dirty="0"/>
              <a:t>14.4.2025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14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8DC55CE-5577-53A5-1FD4-E5DC4D2B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465" y="865763"/>
            <a:ext cx="9001811" cy="1721794"/>
          </a:xfrm>
        </p:spPr>
        <p:txBody>
          <a:bodyPr>
            <a:normAutofit fontScale="90000"/>
          </a:bodyPr>
          <a:lstStyle/>
          <a:p>
            <a:r>
              <a:rPr lang="fi-FI" dirty="0"/>
              <a:t>Kiitos kaikille – </a:t>
            </a:r>
            <a:br>
              <a:rPr lang="fi-FI" dirty="0"/>
            </a:br>
            <a:r>
              <a:rPr lang="fi-FI" dirty="0"/>
              <a:t>hyvää pääsiäistä ja aurinkoista kevättä!</a:t>
            </a:r>
          </a:p>
        </p:txBody>
      </p:sp>
    </p:spTree>
    <p:extLst>
      <p:ext uri="{BB962C8B-B14F-4D97-AF65-F5344CB8AC3E}">
        <p14:creationId xmlns:p14="http://schemas.microsoft.com/office/powerpoint/2010/main" val="18503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4FE02D-2344-F72A-9456-12CCFD474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Ohjelma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42ADE50-EFCA-A2EF-B62D-48AA3EF01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142" y="1872101"/>
            <a:ext cx="11182350" cy="3672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fi-FI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Kello</a:t>
            </a:r>
          </a:p>
          <a:p>
            <a:pPr>
              <a:buNone/>
            </a:pPr>
            <a:r>
              <a:rPr lang="fi-FI" sz="18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18.00	Tervetuloa / Sauvon yrittäjien puheenjohtaja Sanna Katajainen</a:t>
            </a:r>
          </a:p>
          <a:p>
            <a:pPr marL="828040" indent="-828040">
              <a:buNone/>
            </a:pPr>
            <a:r>
              <a:rPr lang="fi-FI" sz="1800" dirty="0">
                <a:effectLst/>
                <a:ea typeface="Aptos" panose="020B0004020202020204" pitchFamily="34" charset="0"/>
              </a:rPr>
              <a:t>18.05	 Yksinyrittäjät ratkaisuna osaajapulaan -hanke/ Marja-Leena Hämäläinen yritysneuvoja   	ja Onni Stepanoff, hankekoordinaattori, Liedon kaupunki, Yritys- ja elinkeinopalvelut</a:t>
            </a:r>
          </a:p>
          <a:p>
            <a:pPr>
              <a:buNone/>
            </a:pPr>
            <a:r>
              <a:rPr lang="fi-FI" sz="1800" dirty="0">
                <a:effectLst/>
                <a:ea typeface="Aptos" panose="020B0004020202020204" pitchFamily="34" charset="0"/>
              </a:rPr>
              <a:t>18.30	Yrityskummit, Kuntakummit / Kalervo Korvensyrjä </a:t>
            </a:r>
          </a:p>
          <a:p>
            <a:pPr>
              <a:buNone/>
            </a:pPr>
            <a:r>
              <a:rPr lang="fi-FI" sz="1800" dirty="0">
                <a:effectLst/>
                <a:ea typeface="Aptos" panose="020B0004020202020204" pitchFamily="34" charset="0"/>
              </a:rPr>
              <a:t>18.40   	Paimion ja Sauvon työvoimapalveluiden työnantaja- ja rekrytointipalvelut yrityksille / 	Ville Savolainen, työvoimasuunnittelija</a:t>
            </a:r>
          </a:p>
          <a:p>
            <a:pPr>
              <a:buNone/>
            </a:pPr>
            <a:r>
              <a:rPr lang="fi-FI" sz="1800" dirty="0">
                <a:effectLst/>
                <a:ea typeface="Aptos" panose="020B0004020202020204" pitchFamily="34" charset="0"/>
              </a:rPr>
              <a:t>18.50	Sauvon kunnan ajankohtaiset</a:t>
            </a:r>
            <a:r>
              <a:rPr lang="fi-FI" sz="1800" dirty="0">
                <a:ea typeface="Aptos" panose="020B0004020202020204" pitchFamily="34" charset="0"/>
              </a:rPr>
              <a:t> </a:t>
            </a:r>
            <a:r>
              <a:rPr lang="fi-FI" sz="1800" dirty="0">
                <a:effectLst/>
                <a:ea typeface="Aptos" panose="020B0004020202020204" pitchFamily="34" charset="0"/>
              </a:rPr>
              <a:t>/ kunnanjohtaja Satu Simelius ja 	elinvoimakoordinaattori 	Sari Lintula </a:t>
            </a:r>
          </a:p>
          <a:p>
            <a:pPr marL="0" indent="0">
              <a:buNone/>
            </a:pPr>
            <a:r>
              <a:rPr lang="fi-FI" sz="1800" dirty="0">
                <a:effectLst/>
                <a:ea typeface="Aptos" panose="020B0004020202020204" pitchFamily="34" charset="0"/>
              </a:rPr>
              <a:t>19.10	Sauvon Yrittäjien ajankohtaiset / puheenjohtaja Sanna Katajainen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2845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with different colored bars&#10;&#10;AI-generated content may be incorrect.">
            <a:extLst>
              <a:ext uri="{FF2B5EF4-FFF2-40B4-BE49-F238E27FC236}">
                <a16:creationId xmlns:a16="http://schemas.microsoft.com/office/drawing/2014/main" id="{CB188D7F-1FCC-35DA-ED62-9EFDDCB90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51" y="68263"/>
            <a:ext cx="8887698" cy="613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12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3A480-67AA-3BFB-F96A-5F89306F4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graph&#10;&#10;AI-generated content may be incorrect.">
            <a:extLst>
              <a:ext uri="{FF2B5EF4-FFF2-40B4-BE49-F238E27FC236}">
                <a16:creationId xmlns:a16="http://schemas.microsoft.com/office/drawing/2014/main" id="{A758F5BE-165F-2E62-7F88-E5BDEDF8C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634" y="68263"/>
            <a:ext cx="8760732" cy="613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525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3211C-9054-FE51-3AAA-F3C142881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ue and green squares with black text&#10;&#10;AI-generated content may be incorrect.">
            <a:extLst>
              <a:ext uri="{FF2B5EF4-FFF2-40B4-BE49-F238E27FC236}">
                <a16:creationId xmlns:a16="http://schemas.microsoft.com/office/drawing/2014/main" id="{E7E813B2-1DA3-F092-7BB6-E2617033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848948"/>
            <a:ext cx="11950700" cy="4571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15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84F708-9523-4AB7-F8CE-F3DAF11A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Bookman Old Style"/>
              </a:rPr>
              <a:t>Uusi valtuusto aloittaa 1.6.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2CDCB3C-DF42-0071-9429-41DA20FCAF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1963" y="2087340"/>
            <a:ext cx="11182350" cy="36728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indent="-228600"/>
            <a:r>
              <a:rPr lang="fi-FI"/>
              <a:t>Puolueet aloittavat paikkaneuvottelut tarkastuslaskennan jälkeen</a:t>
            </a:r>
          </a:p>
          <a:p>
            <a:pPr marL="228600" indent="-228600"/>
            <a:r>
              <a:rPr lang="fi-FI"/>
              <a:t>"Vanha" valtuusto kokoontuu vielä 26.5. mm. Tilinpäätös</a:t>
            </a:r>
          </a:p>
          <a:p>
            <a:pPr marL="228600" indent="-228600"/>
            <a:r>
              <a:rPr lang="fi-FI"/>
              <a:t>Uusi valtuusto valitsee puheenjohtajiston, KH ja lautakuntien jäsenet 2.6.</a:t>
            </a:r>
          </a:p>
          <a:p>
            <a:pPr marL="228600" indent="-228600"/>
            <a:r>
              <a:rPr lang="fi-FI"/>
              <a:t>Todenteolla uusi valtuustokausi käynnistyy vasta syksyllä</a:t>
            </a:r>
          </a:p>
          <a:p>
            <a:pPr marL="228600" indent="-228600"/>
            <a:r>
              <a:rPr lang="fi-FI"/>
              <a:t>Ensimmäinen ja koko kauden tärkein päätös: </a:t>
            </a:r>
            <a:r>
              <a:rPr lang="fi-FI" b="1"/>
              <a:t>strategia hyväksytään syksyllä</a:t>
            </a:r>
          </a:p>
        </p:txBody>
      </p:sp>
    </p:spTree>
    <p:extLst>
      <p:ext uri="{BB962C8B-B14F-4D97-AF65-F5344CB8AC3E}">
        <p14:creationId xmlns:p14="http://schemas.microsoft.com/office/powerpoint/2010/main" val="3482457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1E0D9-763E-DF3B-4D0F-59C0C564F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A8AA12-7E69-114F-6C2C-40AD0EA86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Ajankohtaista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88C461-42BC-5B09-056A-9CC8DFF757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/>
            <a:r>
              <a:rPr lang="fi-FI" err="1"/>
              <a:t>Seuralan</a:t>
            </a:r>
            <a:r>
              <a:rPr lang="fi-FI"/>
              <a:t> yleisurheilukenttä</a:t>
            </a:r>
          </a:p>
          <a:p>
            <a:pPr marL="228600" indent="-228600"/>
            <a:r>
              <a:rPr lang="fi-FI"/>
              <a:t>Päiväkoti </a:t>
            </a:r>
            <a:r>
              <a:rPr lang="fi-FI" err="1"/>
              <a:t>Hakkiskodon</a:t>
            </a:r>
            <a:r>
              <a:rPr lang="fi-FI"/>
              <a:t> piha-alue</a:t>
            </a:r>
          </a:p>
          <a:p>
            <a:pPr marL="228600" indent="-228600"/>
            <a:r>
              <a:rPr lang="fi-FI"/>
              <a:t>Asuntorakentamisen hankkeen kilpailutus</a:t>
            </a:r>
            <a:endParaRPr lang="en-US"/>
          </a:p>
          <a:p>
            <a:pPr marL="228600" indent="-228600"/>
            <a:r>
              <a:rPr lang="fi-FI"/>
              <a:t>Meritori </a:t>
            </a:r>
            <a:r>
              <a:rPr lang="fi-FI" err="1"/>
              <a:t>Rantolaan</a:t>
            </a:r>
            <a:endParaRPr lang="fi-FI"/>
          </a:p>
          <a:p>
            <a:pPr marL="228600" indent="-228600"/>
            <a:r>
              <a:rPr lang="fi-FI"/>
              <a:t>Vastuullinen maaseutumatkailu Sauvossa –hanke</a:t>
            </a:r>
          </a:p>
        </p:txBody>
      </p:sp>
    </p:spTree>
    <p:extLst>
      <p:ext uri="{BB962C8B-B14F-4D97-AF65-F5344CB8AC3E}">
        <p14:creationId xmlns:p14="http://schemas.microsoft.com/office/powerpoint/2010/main" val="145567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E1A083-E782-8CFC-FDE9-B7F1DCEDF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8600" indent="-228600"/>
            <a:r>
              <a:rPr lang="fi-FI" dirty="0"/>
              <a:t>Asuntorakentamisen hankeen kilpailutus 1/2</a:t>
            </a:r>
            <a:endParaRPr lang="en-US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41654F-83BA-19EE-AA96-86A2096FC0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28600" indent="-228600"/>
            <a:r>
              <a:rPr lang="fi-FI" dirty="0"/>
              <a:t>Kuntakonsernissa paljon pienikokoisia vuokra-asuntoja</a:t>
            </a:r>
            <a:endParaRPr lang="en-US"/>
          </a:p>
          <a:p>
            <a:pPr marL="228600" indent="-228600"/>
            <a:r>
              <a:rPr lang="fi-FI" dirty="0"/>
              <a:t>Asuntojonossa useita perheitä ja pariskuntia</a:t>
            </a:r>
            <a:endParaRPr lang="fi-FI"/>
          </a:p>
          <a:p>
            <a:pPr marL="228600" indent="-228600"/>
            <a:r>
              <a:rPr lang="fi-FI" dirty="0"/>
              <a:t>Tarve isommille kaksioille ja kolmioille</a:t>
            </a:r>
            <a:endParaRPr lang="fi-FI"/>
          </a:p>
          <a:p>
            <a:pPr marL="228600" indent="-228600"/>
            <a:r>
              <a:rPr lang="fi-FI" dirty="0"/>
              <a:t>Asuntopula on Sauvon elinvoiman kasvun este</a:t>
            </a:r>
            <a:endParaRPr lang="fi-FI"/>
          </a:p>
          <a:p>
            <a:pPr marL="228600" indent="-228600"/>
            <a:r>
              <a:rPr lang="fi-FI" dirty="0"/>
              <a:t>Hankintajuristin kanssa </a:t>
            </a:r>
            <a:r>
              <a:rPr lang="fi-FI"/>
              <a:t>keskusteltu </a:t>
            </a:r>
            <a:r>
              <a:rPr lang="fi-FI" dirty="0"/>
              <a:t>uudenlaisesta mallista rakentaa rivitalokohde Sauvoon</a:t>
            </a:r>
            <a:endParaRPr lang="fi-FI"/>
          </a:p>
          <a:p>
            <a:pPr marL="228600" indent="-228600"/>
            <a:r>
              <a:rPr lang="fi-FI"/>
              <a:t>Kilpailuttajana toimii kunnan vuokra-asuntoyhtiö</a:t>
            </a:r>
          </a:p>
        </p:txBody>
      </p:sp>
    </p:spTree>
    <p:extLst>
      <p:ext uri="{BB962C8B-B14F-4D97-AF65-F5344CB8AC3E}">
        <p14:creationId xmlns:p14="http://schemas.microsoft.com/office/powerpoint/2010/main" val="1485639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9FA0D9-E7C5-0E89-04F6-CDD5D88E9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Hybridimallinen kilpailutus asuntorakentamisessa						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1666E27-D510-D164-D7CB-382297316F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fi-FI" sz="1600" b="1" dirty="0"/>
              <a:t>1. vaihe: </a:t>
            </a:r>
            <a:r>
              <a:rPr lang="fi-FI" sz="1600" dirty="0"/>
              <a:t>Markkinavuoropuhelu rakennusyritysten kanssa, jossa ensin pyydetään suunnitelmia kohteen toteuttamisesta.</a:t>
            </a:r>
          </a:p>
          <a:p>
            <a:r>
              <a:rPr lang="fi-FI" sz="1600" b="1" dirty="0"/>
              <a:t>2. vaihe: </a:t>
            </a:r>
            <a:r>
              <a:rPr lang="fi-FI" sz="1600" dirty="0"/>
              <a:t>Kilpailutus ja päätös.</a:t>
            </a:r>
          </a:p>
          <a:p>
            <a:r>
              <a:rPr lang="fi-FI" sz="1600" dirty="0"/>
              <a:t>Kunta luovuttaa tai vuokraa omistamiaan rivitalo- ja kerrostalotontteja rakennusurakan kilpailutuksen voittajalle.</a:t>
            </a:r>
          </a:p>
          <a:p>
            <a:r>
              <a:rPr lang="fi-FI" sz="1600" dirty="0"/>
              <a:t>Kilpailutuksen voittanut rakennuttaja markkinoi kunnan kanssa yhteistyössä omistusasuntoja.</a:t>
            </a:r>
          </a:p>
          <a:p>
            <a:r>
              <a:rPr lang="fi-FI" sz="1600" dirty="0"/>
              <a:t>Rakentaminen käynnistyy, kun kohteen asunnoista 50 % on varattuna.</a:t>
            </a:r>
          </a:p>
          <a:p>
            <a:r>
              <a:rPr lang="fi-FI" sz="1600" dirty="0"/>
              <a:t>Jäljelle jäävien asuntojen markkinointia jatketaan edelleen, mutta ennalta määriteltyyn aikaan mennessä myymättä jääneet asunnot hankkii Kiinteistö oy Sauvon asunnot itselleen. </a:t>
            </a:r>
          </a:p>
          <a:p>
            <a:r>
              <a:rPr lang="fi-FI" sz="1600" dirty="0"/>
              <a:t>Vuokra-asuntoyhtiö voi edelleen pitää asuntoja myynnissä, vaikka ohjaisikin niihin vuokralaisia. </a:t>
            </a:r>
          </a:p>
          <a:p>
            <a:r>
              <a:rPr lang="fi-FI" sz="1600" dirty="0"/>
              <a:t>On myös mahdollista, että kaikki kohteen asunnot myydään niin, että Kiinteistö Oy:n omistukseen ei jää lainkaan asuntoja.</a:t>
            </a:r>
          </a:p>
        </p:txBody>
      </p:sp>
    </p:spTree>
    <p:extLst>
      <p:ext uri="{BB962C8B-B14F-4D97-AF65-F5344CB8AC3E}">
        <p14:creationId xmlns:p14="http://schemas.microsoft.com/office/powerpoint/2010/main" val="275821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Harmaasäv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Mukautettu 1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uvo_powerpointpohja2" id="{7CF5329E-4EF0-4089-A262-5D5139B44157}" vid="{87017BC9-465D-419E-B4AA-894649DBC6B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F08085BC1EF24FA9F4DE441028127B" ma:contentTypeVersion="16" ma:contentTypeDescription="Create a new document." ma:contentTypeScope="" ma:versionID="e210aec014de226aec5451f77be91bc4">
  <xsd:schema xmlns:xsd="http://www.w3.org/2001/XMLSchema" xmlns:xs="http://www.w3.org/2001/XMLSchema" xmlns:p="http://schemas.microsoft.com/office/2006/metadata/properties" xmlns:ns3="646aca1e-f906-4307-bdb3-e387a758e93e" xmlns:ns4="1bfd0943-bbfa-405c-8623-dfd4ff48cf5a" targetNamespace="http://schemas.microsoft.com/office/2006/metadata/properties" ma:root="true" ma:fieldsID="7877216957b2fe6562d5c507f439c049" ns3:_="" ns4:_="">
    <xsd:import namespace="646aca1e-f906-4307-bdb3-e387a758e93e"/>
    <xsd:import namespace="1bfd0943-bbfa-405c-8623-dfd4ff48cf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6aca1e-f906-4307-bdb3-e387a758e9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d0943-bbfa-405c-8623-dfd4ff48cf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46aca1e-f906-4307-bdb3-e387a758e93e" xsi:nil="true"/>
  </documentManagement>
</p:properties>
</file>

<file path=customXml/itemProps1.xml><?xml version="1.0" encoding="utf-8"?>
<ds:datastoreItem xmlns:ds="http://schemas.openxmlformats.org/officeDocument/2006/customXml" ds:itemID="{42735ECE-FFAC-4E58-94E5-585F73DB50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6aca1e-f906-4307-bdb3-e387a758e93e"/>
    <ds:schemaRef ds:uri="1bfd0943-bbfa-405c-8623-dfd4ff48cf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B8D489-0926-4E76-BDD4-1463161716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136B68-8AC9-42A6-89EA-E1F09684B3C2}">
  <ds:schemaRefs>
    <ds:schemaRef ds:uri="http://purl.org/dc/dcmitype/"/>
    <ds:schemaRef ds:uri="1bfd0943-bbfa-405c-8623-dfd4ff48cf5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646aca1e-f906-4307-bdb3-e387a758e93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Sauvo_powerpointpohja2</Template>
  <TotalTime>226</TotalTime>
  <Words>322</Words>
  <Application>Microsoft Office PowerPoint</Application>
  <PresentationFormat>Laajakuva</PresentationFormat>
  <Paragraphs>39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Aptos</vt:lpstr>
      <vt:lpstr>Arial</vt:lpstr>
      <vt:lpstr>Bookman Old Style</vt:lpstr>
      <vt:lpstr>Sora</vt:lpstr>
      <vt:lpstr>Office-teema</vt:lpstr>
      <vt:lpstr>Sauvon kunnan ja Sauvon yrittäjien iltapala</vt:lpstr>
      <vt:lpstr>Ohjelma</vt:lpstr>
      <vt:lpstr>PowerPoint-esitys</vt:lpstr>
      <vt:lpstr>PowerPoint-esitys</vt:lpstr>
      <vt:lpstr>PowerPoint-esitys</vt:lpstr>
      <vt:lpstr>Uusi valtuusto aloittaa 1.6.</vt:lpstr>
      <vt:lpstr>Ajankohtaista</vt:lpstr>
      <vt:lpstr>Asuntorakentamisen hankeen kilpailutus 1/2</vt:lpstr>
      <vt:lpstr>Hybridimallinen kilpailutus asuntorakentamisessa      2/2</vt:lpstr>
      <vt:lpstr>Kiitos kaikille –  hyvää pääsiäistä ja aurinkoista kevättä!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Lautkankareen asukasilta 2.10.</dc:title>
  <dc:creator>Sari Lintula</dc:creator>
  <cp:lastModifiedBy>Sari Lintula</cp:lastModifiedBy>
  <cp:revision>4</cp:revision>
  <dcterms:created xsi:type="dcterms:W3CDTF">2023-09-29T10:29:49Z</dcterms:created>
  <dcterms:modified xsi:type="dcterms:W3CDTF">2025-04-14T09:31:18Z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0x010100FBF08085BC1EF24FA9F4DE441028127B</vt:lpwstr>
  </property>
</Properties>
</file>